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sldIdLst>
    <p:sldId id="267" r:id="rId2"/>
    <p:sldId id="275" r:id="rId3"/>
    <p:sldId id="276" r:id="rId4"/>
    <p:sldId id="256" r:id="rId5"/>
    <p:sldId id="257" r:id="rId6"/>
    <p:sldId id="258" r:id="rId7"/>
    <p:sldId id="262" r:id="rId8"/>
    <p:sldId id="279" r:id="rId9"/>
    <p:sldId id="280" r:id="rId10"/>
    <p:sldId id="281" r:id="rId11"/>
    <p:sldId id="259" r:id="rId12"/>
    <p:sldId id="260" r:id="rId13"/>
    <p:sldId id="263" r:id="rId14"/>
    <p:sldId id="282" r:id="rId15"/>
    <p:sldId id="283" r:id="rId16"/>
    <p:sldId id="284" r:id="rId17"/>
    <p:sldId id="285" r:id="rId18"/>
    <p:sldId id="264" r:id="rId19"/>
    <p:sldId id="286" r:id="rId20"/>
    <p:sldId id="261" r:id="rId21"/>
  </p:sldIdLst>
  <p:sldSz cx="14630400" cy="8229600"/>
  <p:notesSz cx="8229600" cy="14630400"/>
  <p:embeddedFontLst>
    <p:embeddedFont>
      <p:font typeface="Barlow Bold" panose="00000800000000000000" pitchFamily="2" charset="0"/>
      <p:bold r:id="rId23"/>
    </p:embeddedFont>
    <p:embeddedFont>
      <p:font typeface="Instrument Sans Medium" panose="020B0604020202020204" charset="0"/>
      <p:regular r:id="rId24"/>
    </p:embeddedFont>
    <p:embeddedFont>
      <p:font typeface="Instrument Sans Semi Bold" panose="020B0604020202020204" charset="0"/>
      <p:regular r:id="rId25"/>
    </p:embeddedFont>
    <p:embeddedFont>
      <p:font typeface="Montserrat" panose="00000500000000000000" pitchFamily="2" charset="-52"/>
      <p:regular r:id="rId26"/>
      <p:bold r:id="rId27"/>
      <p:italic r:id="rId28"/>
      <p:boldItalic r:id="rId2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922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F07FD-8E0C-802E-2040-A94A9FBEB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4C8E6A-A149-C13F-99DC-E3B9735954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244794-A61F-988A-C391-FBFCF3A426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9F6D6-C059-E9EE-2B5A-82805A2D88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905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F65F8-472F-FC56-E48E-2685703B1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934536-93DD-D756-28D6-417313169A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9D530F-D91D-0450-389A-625434AB37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9B6E90-9442-EBC0-95EC-B01186963B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464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AA8FE-A114-F443-D75D-E58FAD7A3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515E94-E341-19F4-99C2-862D835D1A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6542D6-E053-5431-BF39-B1F853CFF6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E9DC8-EC80-3282-FDD7-DE9F9F911D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2124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10894-4D72-DF9E-B0E7-21A27294B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654AE5-6C22-DF82-E026-B285380096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CF5925-45EE-1518-7E50-7B55CA630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3F0CE-1F80-8850-F82D-D257D956CB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5777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157B6-8C2F-9571-EBB5-7FC1FDD00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749761-D6B9-3959-E803-FB0D455CC0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1C7626-B760-4270-181B-A1CD0B3688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88380-CA29-AEA7-D063-3B1F0949E0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35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C44E4-494C-3941-DDF4-96263EA45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C13BC3-AA10-ADF4-9111-8AC2889A42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2D6408-ED3E-861A-A3E1-0B650E31E7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87B93-81F8-A361-6915-50EE6FCF96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6630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34631" y="1556951"/>
            <a:ext cx="7910942" cy="3311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ru-RU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Отчет команды </a:t>
            </a:r>
          </a:p>
          <a:p>
            <a:pPr algn="ctr">
              <a:lnSpc>
                <a:spcPts val="5550"/>
              </a:lnSpc>
            </a:pPr>
            <a:r>
              <a:rPr lang="ru-RU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по кейсу 8  в рамках </a:t>
            </a: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r>
              <a:rPr lang="ru-RU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этапа. </a:t>
            </a:r>
          </a:p>
        </p:txBody>
      </p:sp>
      <p:sp>
        <p:nvSpPr>
          <p:cNvPr id="4" name="Text 1"/>
          <p:cNvSpPr/>
          <p:nvPr/>
        </p:nvSpPr>
        <p:spPr>
          <a:xfrm>
            <a:off x="958738" y="3751897"/>
            <a:ext cx="7556421" cy="1252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Доработка </a:t>
            </a:r>
            <a:r>
              <a:rPr lang="en-US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DecisionTree </a:t>
            </a:r>
            <a:r>
              <a:rPr lang="ru-RU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RandomForest</a:t>
            </a:r>
            <a:endParaRPr lang="ru-RU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ru-RU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Новая модель: Метод опорных векторов (</a:t>
            </a:r>
            <a:r>
              <a:rPr lang="en-US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SVM)</a:t>
            </a:r>
            <a:endParaRPr lang="ru-RU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0569" y="641509"/>
            <a:ext cx="2644854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0540AD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Этап 2</a:t>
            </a:r>
            <a:endParaRPr lang="en-US" sz="2050" dirty="0"/>
          </a:p>
        </p:txBody>
      </p:sp>
      <p:sp>
        <p:nvSpPr>
          <p:cNvPr id="3" name="Text 1"/>
          <p:cNvSpPr/>
          <p:nvPr/>
        </p:nvSpPr>
        <p:spPr>
          <a:xfrm>
            <a:off x="740569" y="1056561"/>
            <a:ext cx="7596187" cy="661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"Бежим" по каждому датасету</a:t>
            </a:r>
            <a:endParaRPr lang="en-US" sz="4150" dirty="0"/>
          </a:p>
        </p:txBody>
      </p:sp>
      <p:sp>
        <p:nvSpPr>
          <p:cNvPr id="4" name="Text 2"/>
          <p:cNvSpPr/>
          <p:nvPr/>
        </p:nvSpPr>
        <p:spPr>
          <a:xfrm>
            <a:off x="740569" y="2225397"/>
            <a:ext cx="7682984" cy="846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Для каждого датасета определяем тренировочную и тестовую выборку в пропорции по умолчанию </a:t>
            </a:r>
            <a:r>
              <a:rPr lang="en-US" sz="2050" b="1" dirty="0">
                <a:solidFill>
                  <a:srgbClr val="FF5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25% / 75%</a:t>
            </a:r>
            <a:endParaRPr lang="en-US" sz="2050" dirty="0"/>
          </a:p>
        </p:txBody>
      </p:sp>
      <p:sp>
        <p:nvSpPr>
          <p:cNvPr id="5" name="Shape 3"/>
          <p:cNvSpPr/>
          <p:nvPr/>
        </p:nvSpPr>
        <p:spPr>
          <a:xfrm>
            <a:off x="740569" y="3309461"/>
            <a:ext cx="7682984" cy="4040624"/>
          </a:xfrm>
          <a:prstGeom prst="roundRect">
            <a:avLst>
              <a:gd name="adj" fmla="val 4713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Shape 4"/>
          <p:cNvSpPr/>
          <p:nvPr/>
        </p:nvSpPr>
        <p:spPr>
          <a:xfrm>
            <a:off x="730091" y="3309461"/>
            <a:ext cx="7703939" cy="4040624"/>
          </a:xfrm>
          <a:prstGeom prst="roundRect">
            <a:avLst>
              <a:gd name="adj" fmla="val 785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428" y="2336602"/>
            <a:ext cx="4949904" cy="494990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1A29436-BE60-E576-79A9-549F3CB38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046" y="3743760"/>
            <a:ext cx="7305958" cy="30696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0680" y="534829"/>
            <a:ext cx="2431137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0540AD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Этап 3</a:t>
            </a:r>
            <a:endParaRPr lang="en-US" sz="1900" dirty="0"/>
          </a:p>
        </p:txBody>
      </p:sp>
      <p:sp>
        <p:nvSpPr>
          <p:cNvPr id="3" name="Text 1"/>
          <p:cNvSpPr/>
          <p:nvPr/>
        </p:nvSpPr>
        <p:spPr>
          <a:xfrm>
            <a:off x="680680" y="916424"/>
            <a:ext cx="8935045" cy="607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Подбор гиперпараметров и обучение</a:t>
            </a:r>
            <a:endParaRPr lang="en-US" sz="3800" dirty="0"/>
          </a:p>
        </p:txBody>
      </p:sp>
      <p:sp>
        <p:nvSpPr>
          <p:cNvPr id="4" name="Text 2"/>
          <p:cNvSpPr/>
          <p:nvPr/>
        </p:nvSpPr>
        <p:spPr>
          <a:xfrm>
            <a:off x="680680" y="1815941"/>
            <a:ext cx="194429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680680" y="2123480"/>
            <a:ext cx="6537246" cy="22860"/>
          </a:xfrm>
          <a:prstGeom prst="rect">
            <a:avLst/>
          </a:prstGeom>
          <a:solidFill>
            <a:srgbClr val="84C1FA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Text 4"/>
          <p:cNvSpPr/>
          <p:nvPr/>
        </p:nvSpPr>
        <p:spPr>
          <a:xfrm>
            <a:off x="680680" y="2266355"/>
            <a:ext cx="3480316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"Бежим" по списку скейлеров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680680" y="2686883"/>
            <a:ext cx="6537246" cy="933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Для выбора наилучшего масштабирования, и для каждого скейлера "бежим" по списку выбранных ядер и выполняем подбор гиперпараметров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680680" y="3839289"/>
            <a:ext cx="6537246" cy="3715226"/>
          </a:xfrm>
          <a:prstGeom prst="roundRect">
            <a:avLst>
              <a:gd name="adj" fmla="val 4712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9" name="Shape 7"/>
          <p:cNvSpPr/>
          <p:nvPr/>
        </p:nvSpPr>
        <p:spPr>
          <a:xfrm>
            <a:off x="671036" y="3839289"/>
            <a:ext cx="6556534" cy="3715226"/>
          </a:xfrm>
          <a:prstGeom prst="roundRect">
            <a:avLst>
              <a:gd name="adj" fmla="val 785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Text 9"/>
          <p:cNvSpPr/>
          <p:nvPr/>
        </p:nvSpPr>
        <p:spPr>
          <a:xfrm>
            <a:off x="7412355" y="1815941"/>
            <a:ext cx="194429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500" dirty="0"/>
          </a:p>
        </p:txBody>
      </p:sp>
      <p:sp>
        <p:nvSpPr>
          <p:cNvPr id="12" name="Shape 10"/>
          <p:cNvSpPr/>
          <p:nvPr/>
        </p:nvSpPr>
        <p:spPr>
          <a:xfrm>
            <a:off x="7412355" y="2123480"/>
            <a:ext cx="6537365" cy="22860"/>
          </a:xfrm>
          <a:prstGeom prst="rect">
            <a:avLst/>
          </a:prstGeom>
          <a:solidFill>
            <a:srgbClr val="84C1FA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3" name="Text 11"/>
          <p:cNvSpPr/>
          <p:nvPr/>
        </p:nvSpPr>
        <p:spPr>
          <a:xfrm>
            <a:off x="7412355" y="2266355"/>
            <a:ext cx="3081933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Обучение и предсказание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7412355" y="2686883"/>
            <a:ext cx="6537365" cy="622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Для каждого скейлера и каждого ядра выполняем обучение модели и предсказание на тесте</a:t>
            </a:r>
            <a:endParaRPr lang="en-US" sz="1500" dirty="0"/>
          </a:p>
        </p:txBody>
      </p:sp>
      <p:sp>
        <p:nvSpPr>
          <p:cNvPr id="15" name="Shape 13"/>
          <p:cNvSpPr/>
          <p:nvPr/>
        </p:nvSpPr>
        <p:spPr>
          <a:xfrm>
            <a:off x="7412355" y="3528060"/>
            <a:ext cx="6537365" cy="2470309"/>
          </a:xfrm>
          <a:prstGeom prst="roundRect">
            <a:avLst>
              <a:gd name="adj" fmla="val 7086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6" name="Shape 14"/>
          <p:cNvSpPr/>
          <p:nvPr/>
        </p:nvSpPr>
        <p:spPr>
          <a:xfrm>
            <a:off x="7402711" y="3528060"/>
            <a:ext cx="6556653" cy="2470309"/>
          </a:xfrm>
          <a:prstGeom prst="roundRect">
            <a:avLst>
              <a:gd name="adj" fmla="val 1181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A315836-AC01-B0C2-2CF2-79029F043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167" y="3896425"/>
            <a:ext cx="5068007" cy="3600953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9B3DD6F-2A20-C808-0D37-0F242BE00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6784" y="3620571"/>
            <a:ext cx="6344470" cy="214460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4715" y="452914"/>
            <a:ext cx="2052757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0540AD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Этап 4-5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74715" y="775097"/>
            <a:ext cx="8713827" cy="513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Обратное преобразование и расчет метрик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574715" y="1698665"/>
            <a:ext cx="4776430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84C1FA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Производим обратное преобразование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74715" y="2170747"/>
            <a:ext cx="6540222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Обратное преобразование в исходные единицы Market Cap</a:t>
            </a:r>
            <a:endParaRPr lang="en-US" sz="1250" dirty="0"/>
          </a:p>
        </p:txBody>
      </p:sp>
      <p:sp>
        <p:nvSpPr>
          <p:cNvPr id="6" name="Shape 4"/>
          <p:cNvSpPr/>
          <p:nvPr/>
        </p:nvSpPr>
        <p:spPr>
          <a:xfrm>
            <a:off x="574715" y="2618065"/>
            <a:ext cx="6540222" cy="1822132"/>
          </a:xfrm>
          <a:prstGeom prst="roundRect">
            <a:avLst>
              <a:gd name="adj" fmla="val 8111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Shape 5"/>
          <p:cNvSpPr/>
          <p:nvPr/>
        </p:nvSpPr>
        <p:spPr>
          <a:xfrm>
            <a:off x="566618" y="2618065"/>
            <a:ext cx="6556415" cy="1822132"/>
          </a:xfrm>
          <a:prstGeom prst="roundRect">
            <a:avLst>
              <a:gd name="adj" fmla="val 1352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9" name="Text 7"/>
          <p:cNvSpPr/>
          <p:nvPr/>
        </p:nvSpPr>
        <p:spPr>
          <a:xfrm>
            <a:off x="7523083" y="1698665"/>
            <a:ext cx="2463284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578D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Считаем Метрики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523083" y="2170747"/>
            <a:ext cx="6540222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 исходных единицах</a:t>
            </a:r>
            <a:endParaRPr lang="en-US" sz="1250" dirty="0"/>
          </a:p>
        </p:txBody>
      </p:sp>
      <p:sp>
        <p:nvSpPr>
          <p:cNvPr id="11" name="Shape 9"/>
          <p:cNvSpPr/>
          <p:nvPr/>
        </p:nvSpPr>
        <p:spPr>
          <a:xfrm>
            <a:off x="7523083" y="2618065"/>
            <a:ext cx="6540222" cy="4973955"/>
          </a:xfrm>
          <a:prstGeom prst="roundRect">
            <a:avLst>
              <a:gd name="adj" fmla="val 2972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2" name="Shape 10"/>
          <p:cNvSpPr/>
          <p:nvPr/>
        </p:nvSpPr>
        <p:spPr>
          <a:xfrm>
            <a:off x="7514987" y="2618065"/>
            <a:ext cx="6556415" cy="4973955"/>
          </a:xfrm>
          <a:prstGeom prst="roundRect">
            <a:avLst>
              <a:gd name="adj" fmla="val 495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919CBA0-3346-731A-837D-58DE9A045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338" y="2618065"/>
            <a:ext cx="5401429" cy="164805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95053FD-BE2D-B7A9-4F1C-EA5F29CD6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0452" y="2740921"/>
            <a:ext cx="6325483" cy="435353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7236" y="513636"/>
            <a:ext cx="8379381" cy="614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Лучшая модель SVR: Результаты</a:t>
            </a:r>
            <a:endParaRPr lang="ru-RU" sz="3850" b="1" dirty="0">
              <a:solidFill>
                <a:srgbClr val="2E3C4E"/>
              </a:solidFill>
              <a:latin typeface="Barlow Bold" pitchFamily="34" charset="0"/>
              <a:ea typeface="Barlow Bold" pitchFamily="34" charset="-122"/>
              <a:cs typeface="Barlow Bold" pitchFamily="34" charset="-120"/>
            </a:endParaRPr>
          </a:p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2E3C4E"/>
                </a:solidFill>
                <a:ea typeface="Barlow Bold" pitchFamily="34" charset="-122"/>
              </a:rPr>
              <a:t>RBF-</a:t>
            </a:r>
            <a:r>
              <a:rPr lang="ru-RU" sz="3850" b="1" dirty="0">
                <a:solidFill>
                  <a:srgbClr val="2E3C4E"/>
                </a:solidFill>
                <a:ea typeface="Barlow Bold" pitchFamily="34" charset="-122"/>
              </a:rPr>
              <a:t>ядро с </a:t>
            </a:r>
            <a:r>
              <a:rPr lang="en-US" sz="3850" b="1" dirty="0">
                <a:solidFill>
                  <a:srgbClr val="2E3C4E"/>
                </a:solidFill>
                <a:ea typeface="Barlow Bold" pitchFamily="34" charset="-122"/>
              </a:rPr>
              <a:t>RobustScaler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747236" y="2148507"/>
            <a:ext cx="13135928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Лучшая модель была найдена с использованием логарифмированных признаков и целевой переменной, RobustScaler и RBF ядра.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747236" y="2750845"/>
            <a:ext cx="3108841" cy="616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4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0.7328</a:t>
            </a:r>
            <a:endParaRPr lang="en-US" sz="4850" dirty="0"/>
          </a:p>
        </p:txBody>
      </p:sp>
      <p:sp>
        <p:nvSpPr>
          <p:cNvPr id="5" name="Text 3"/>
          <p:cNvSpPr/>
          <p:nvPr/>
        </p:nvSpPr>
        <p:spPr>
          <a:xfrm>
            <a:off x="804386" y="3600594"/>
            <a:ext cx="2994422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R² на тестовой выборке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747236" y="4019932"/>
            <a:ext cx="3108841" cy="896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Модель объясняет 73.3% дисперсии рыночной капитализации.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4089559" y="2750845"/>
            <a:ext cx="3108841" cy="616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4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0.7491</a:t>
            </a:r>
            <a:endParaRPr lang="en-US" sz="4850" dirty="0"/>
          </a:p>
        </p:txBody>
      </p:sp>
      <p:sp>
        <p:nvSpPr>
          <p:cNvPr id="8" name="Text 6"/>
          <p:cNvSpPr/>
          <p:nvPr/>
        </p:nvSpPr>
        <p:spPr>
          <a:xfrm>
            <a:off x="4414957" y="3600594"/>
            <a:ext cx="2458045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Средний R² по CV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4089559" y="4019932"/>
            <a:ext cx="3108841" cy="597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Подтверждает устойчивость модели.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7431881" y="2750845"/>
            <a:ext cx="3108841" cy="616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4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0.283</a:t>
            </a:r>
            <a:endParaRPr lang="en-US" sz="4850" dirty="0"/>
          </a:p>
        </p:txBody>
      </p:sp>
      <p:sp>
        <p:nvSpPr>
          <p:cNvPr id="11" name="Text 9"/>
          <p:cNvSpPr/>
          <p:nvPr/>
        </p:nvSpPr>
        <p:spPr>
          <a:xfrm>
            <a:off x="7431881" y="3600594"/>
            <a:ext cx="3108841" cy="6146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Стандартное отклонение R² по CV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7431881" y="4327232"/>
            <a:ext cx="3108841" cy="896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Указывает на вариативность качества между подвыборками.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10774204" y="2750845"/>
            <a:ext cx="3108960" cy="616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4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49.5 млрд</a:t>
            </a:r>
            <a:endParaRPr lang="en-US" sz="4850" dirty="0"/>
          </a:p>
        </p:txBody>
      </p:sp>
      <p:sp>
        <p:nvSpPr>
          <p:cNvPr id="14" name="Text 12"/>
          <p:cNvSpPr/>
          <p:nvPr/>
        </p:nvSpPr>
        <p:spPr>
          <a:xfrm>
            <a:off x="11099602" y="3600594"/>
            <a:ext cx="2458045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RMSE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10774204" y="4019932"/>
            <a:ext cx="3108960" cy="597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Среднеквадратичная ошибка в долларах США.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5760720" y="5690736"/>
            <a:ext cx="3108841" cy="616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4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16.0 млрд</a:t>
            </a:r>
            <a:endParaRPr lang="en-US" sz="4850" dirty="0"/>
          </a:p>
        </p:txBody>
      </p:sp>
      <p:sp>
        <p:nvSpPr>
          <p:cNvPr id="17" name="Text 15"/>
          <p:cNvSpPr/>
          <p:nvPr/>
        </p:nvSpPr>
        <p:spPr>
          <a:xfrm>
            <a:off x="6086118" y="6540485"/>
            <a:ext cx="2458045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MAE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5760720" y="6959823"/>
            <a:ext cx="3108841" cy="597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Средняя абсолютная ошибка в долларах США.</a:t>
            </a:r>
            <a:endParaRPr lang="en-US" sz="14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0DD7D-A975-2C2A-B31B-3929BF45C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9D562BF-D876-049A-AAF1-4D3EC5EF9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45" y="200953"/>
            <a:ext cx="13910036" cy="690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91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32D71-9336-4805-F4A2-501231A9E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D993444-311D-397D-4945-2ECC4515C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85" y="207458"/>
            <a:ext cx="11448586" cy="763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610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32C2B-B1D8-5D11-0986-B0F48F41F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F8031B2-3814-33DF-6501-3C96FCCF6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7" y="352425"/>
            <a:ext cx="13230225" cy="752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650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D3569-9965-CC11-87C0-B1622CAFB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3934F4-8963-F56B-CC82-D460AB120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907" y="0"/>
            <a:ext cx="9090071" cy="798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1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7113" y="493038"/>
            <a:ext cx="10852428" cy="589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Ключевые характеристики лучшей модели</a:t>
            </a:r>
            <a:endParaRPr lang="en-US" sz="3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13" y="1553289"/>
            <a:ext cx="6379369" cy="637936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41538" y="1512927"/>
            <a:ext cx="6379369" cy="860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Тип данных:</a:t>
            </a: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Log\_Features\_and\_Target (логарифмированы признаки и целевая переменная) — корректно для данных с логнормальным распределением.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541538" y="2436138"/>
            <a:ext cx="6379369" cy="1422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250"/>
              </a:lnSpc>
              <a:buSzPct val="100000"/>
              <a:buFontTx/>
              <a:buChar char="•"/>
            </a:pPr>
            <a:r>
              <a:rPr lang="en-US" sz="14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Скейлер:</a:t>
            </a: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RobustScaler —</a:t>
            </a:r>
            <a:r>
              <a:rPr lang="ru-RU" sz="1400" dirty="0">
                <a:solidFill>
                  <a:srgbClr val="384653"/>
                </a:solidFill>
                <a:latin typeface="Montserrat" pitchFamily="34" charset="0"/>
              </a:rPr>
              <a:t>Использование медианы и межквартильного размаха делает модель устойчивой к выбросам, которые типичны в финансовых данных (например, компании-гиганты вроде Apple или Tesla).</a:t>
            </a:r>
          </a:p>
          <a:p>
            <a:pPr marL="342900" indent="-342900" algn="l">
              <a:lnSpc>
                <a:spcPts val="2250"/>
              </a:lnSpc>
              <a:buSzPct val="100000"/>
              <a:buChar char="•"/>
            </a:pP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7533918" y="3714911"/>
            <a:ext cx="6379369" cy="10132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250"/>
              </a:lnSpc>
              <a:buSzPct val="100000"/>
              <a:buFontTx/>
              <a:buChar char="•"/>
            </a:pPr>
            <a:r>
              <a:rPr lang="en-US" sz="14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Ядро:</a:t>
            </a: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RBF — </a:t>
            </a:r>
            <a:r>
              <a:rPr lang="ru-RU" sz="1400" dirty="0">
                <a:solidFill>
                  <a:srgbClr val="384653"/>
                </a:solidFill>
                <a:latin typeface="Montserrat" pitchFamily="34" charset="0"/>
              </a:rPr>
              <a:t>Позволяет улавливать сложные нелинейные </a:t>
            </a:r>
            <a:endParaRPr lang="en-US" sz="1400" dirty="0">
              <a:solidFill>
                <a:srgbClr val="384653"/>
              </a:solidFill>
              <a:latin typeface="Montserrat" pitchFamily="34" charset="0"/>
            </a:endParaRPr>
          </a:p>
          <a:p>
            <a:pPr>
              <a:lnSpc>
                <a:spcPts val="2250"/>
              </a:lnSpc>
              <a:buSzPct val="100000"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</a:rPr>
              <a:t>        </a:t>
            </a:r>
            <a:r>
              <a:rPr lang="ru-RU" sz="1400" dirty="0">
                <a:solidFill>
                  <a:srgbClr val="384653"/>
                </a:solidFill>
                <a:latin typeface="Montserrat" pitchFamily="34" charset="0"/>
              </a:rPr>
              <a:t>зависимости между финансовыми показателями </a:t>
            </a:r>
            <a:endParaRPr lang="en-US" sz="1400" dirty="0">
              <a:solidFill>
                <a:srgbClr val="384653"/>
              </a:solidFill>
              <a:latin typeface="Montserrat" pitchFamily="34" charset="0"/>
            </a:endParaRPr>
          </a:p>
          <a:p>
            <a:pPr>
              <a:lnSpc>
                <a:spcPts val="2250"/>
              </a:lnSpc>
              <a:buSzPct val="100000"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</a:rPr>
              <a:t>        </a:t>
            </a:r>
            <a:r>
              <a:rPr lang="ru-RU" sz="1400" dirty="0">
                <a:solidFill>
                  <a:srgbClr val="384653"/>
                </a:solidFill>
                <a:latin typeface="Montserrat" pitchFamily="34" charset="0"/>
              </a:rPr>
              <a:t>и рыночной стоимостью.</a:t>
            </a:r>
          </a:p>
          <a:p>
            <a:pPr algn="l">
              <a:lnSpc>
                <a:spcPts val="2250"/>
              </a:lnSpc>
              <a:buSzPct val="100000"/>
            </a:pP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541538" y="4737937"/>
            <a:ext cx="6379369" cy="860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Гиперпараметры:</a:t>
            </a: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</a:p>
          <a:p>
            <a:pPr marL="800100" lvl="1" indent="-342900">
              <a:lnSpc>
                <a:spcPts val="225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C=100 (умеренно высокая сложность), </a:t>
            </a:r>
          </a:p>
          <a:p>
            <a:pPr marL="800100" lvl="1" indent="-342900">
              <a:lnSpc>
                <a:spcPts val="225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gamma=0.01 (низкая чувствительность), </a:t>
            </a:r>
          </a:p>
          <a:p>
            <a:pPr marL="800100" lvl="1" indent="-342900">
              <a:lnSpc>
                <a:spcPts val="225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epsilon=0.2 (широкая ε-трубка для снижения влияния шума).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541538" y="6294991"/>
            <a:ext cx="6379369" cy="573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Эта комбинация позволила модели эффективно работать с неоднородными финансовыми данными.</a:t>
            </a:r>
            <a:endParaRPr lang="en-US" sz="1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DDC10-5CCF-1520-24FD-09115A821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2B5E8D8-0B58-0B84-52A0-982B91BB993C}"/>
              </a:ext>
            </a:extLst>
          </p:cNvPr>
          <p:cNvSpPr/>
          <p:nvPr/>
        </p:nvSpPr>
        <p:spPr>
          <a:xfrm>
            <a:off x="717113" y="493038"/>
            <a:ext cx="10852428" cy="589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ru-RU" sz="37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Качество </a:t>
            </a:r>
            <a:r>
              <a:rPr lang="en-US" sz="37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лучшей модели</a:t>
            </a:r>
            <a:endParaRPr lang="en-US" sz="37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410AE0E2-B45E-1BE0-E566-B4C61CBF7391}"/>
              </a:ext>
            </a:extLst>
          </p:cNvPr>
          <p:cNvSpPr/>
          <p:nvPr/>
        </p:nvSpPr>
        <p:spPr>
          <a:xfrm>
            <a:off x="7533917" y="1532137"/>
            <a:ext cx="6379369" cy="860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  <a:buSzPct val="100000"/>
            </a:pPr>
            <a:r>
              <a:rPr lang="en-US" sz="14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R^2 </a:t>
            </a:r>
            <a:r>
              <a:rPr lang="ru-RU" sz="14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на тесте</a:t>
            </a:r>
            <a:r>
              <a:rPr lang="en-US" sz="14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</a:t>
            </a: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ru-RU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0.7328 </a:t>
            </a:r>
          </a:p>
          <a:p>
            <a:pPr>
              <a:lnSpc>
                <a:spcPts val="2250"/>
              </a:lnSpc>
              <a:buSzPct val="100000"/>
            </a:pPr>
            <a:r>
              <a:rPr lang="ru-RU" sz="1400" dirty="0">
                <a:solidFill>
                  <a:srgbClr val="384653"/>
                </a:solidFill>
                <a:latin typeface="Montserrat" pitchFamily="34" charset="0"/>
              </a:rPr>
              <a:t>Модель объясняет 73.3% дисперсии рыночной капитализации.    Это очень хороший результат для регрессии в финансах, особенно без использования цен акций или макроэкономических факторов.</a:t>
            </a: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A3F0D6B7-7DC2-F428-2A6E-AE2E6C101A3A}"/>
              </a:ext>
            </a:extLst>
          </p:cNvPr>
          <p:cNvSpPr/>
          <p:nvPr/>
        </p:nvSpPr>
        <p:spPr>
          <a:xfrm>
            <a:off x="7533916" y="2874853"/>
            <a:ext cx="6379369" cy="2275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ru-RU" sz="1400" b="1" dirty="0">
                <a:solidFill>
                  <a:srgbClr val="384653"/>
                </a:solidFill>
                <a:latin typeface="Montserrat" pitchFamily="34" charset="0"/>
              </a:rPr>
              <a:t>R² по кросс-валидации: </a:t>
            </a:r>
            <a:r>
              <a:rPr lang="ru-RU" dirty="0"/>
              <a:t>0.7491 ± 0.283</a:t>
            </a:r>
          </a:p>
          <a:p>
            <a:r>
              <a:rPr lang="ru-RU" dirty="0"/>
              <a:t> </a:t>
            </a:r>
            <a:r>
              <a:rPr lang="ru-RU" sz="1400" dirty="0">
                <a:solidFill>
                  <a:srgbClr val="384653"/>
                </a:solidFill>
                <a:latin typeface="Montserrat" pitchFamily="34" charset="0"/>
              </a:rPr>
              <a:t>Среднее значение подтверждает устойчивость, но высокое стандартное отклонение (0.283) говорит о том, что качество варьируется между подвыборками. </a:t>
            </a:r>
          </a:p>
          <a:p>
            <a:endParaRPr lang="ru-RU" sz="1400" dirty="0">
              <a:solidFill>
                <a:srgbClr val="384653"/>
              </a:solidFill>
              <a:latin typeface="Montserrat" pitchFamily="34" charset="0"/>
            </a:endParaRPr>
          </a:p>
          <a:p>
            <a:r>
              <a:rPr lang="ru-RU" sz="1400" dirty="0">
                <a:solidFill>
                  <a:srgbClr val="384653"/>
                </a:solidFill>
                <a:latin typeface="Montserrat" pitchFamily="34" charset="0"/>
              </a:rPr>
              <a:t>Это может быть связано с:</a:t>
            </a:r>
          </a:p>
          <a:p>
            <a:endParaRPr lang="ru-RU" sz="1400" dirty="0">
              <a:solidFill>
                <a:srgbClr val="384653"/>
              </a:solidFill>
              <a:latin typeface="Montserrat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1400" dirty="0">
                <a:solidFill>
                  <a:srgbClr val="384653"/>
                </a:solidFill>
                <a:latin typeface="Montserrat" pitchFamily="34" charset="0"/>
              </a:rPr>
              <a:t>секторальной неоднородностью (например, IT vs Utilities),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1400" dirty="0">
                <a:solidFill>
                  <a:srgbClr val="384653"/>
                </a:solidFill>
                <a:latin typeface="Montserrat" pitchFamily="34" charset="0"/>
              </a:rPr>
              <a:t>наличием экстремальных выбросов (компании-гиганты),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1400" dirty="0">
                <a:solidFill>
                  <a:srgbClr val="384653"/>
                </a:solidFill>
                <a:latin typeface="Montserrat" pitchFamily="34" charset="0"/>
              </a:rPr>
              <a:t>неравномерным распределением признаков.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1400" dirty="0">
                <a:solidFill>
                  <a:srgbClr val="384653"/>
                </a:solidFill>
                <a:latin typeface="Montserrat" pitchFamily="34" charset="0"/>
              </a:rPr>
              <a:t>RBF ядро очень гибкое: На малых данных легко переобучается/недообучается на разных фолдах</a:t>
            </a:r>
          </a:p>
          <a:p>
            <a:pPr indent="-285750">
              <a:buFontTx/>
              <a:buChar char="-"/>
            </a:pPr>
            <a:endParaRPr lang="ru-RU" sz="1400" dirty="0">
              <a:solidFill>
                <a:srgbClr val="384653"/>
              </a:solidFill>
              <a:latin typeface="Montserrat" pitchFamily="34" charset="0"/>
            </a:endParaRPr>
          </a:p>
          <a:p>
            <a:pPr marL="342900" indent="-342900" algn="l">
              <a:lnSpc>
                <a:spcPts val="2250"/>
              </a:lnSpc>
              <a:buSzPct val="100000"/>
              <a:buChar char="•"/>
            </a:pPr>
            <a:endParaRPr lang="en-US" sz="14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8BC578EF-5263-B9B7-BD7B-3378AB74C761}"/>
              </a:ext>
            </a:extLst>
          </p:cNvPr>
          <p:cNvSpPr/>
          <p:nvPr/>
        </p:nvSpPr>
        <p:spPr>
          <a:xfrm>
            <a:off x="7533915" y="5702050"/>
            <a:ext cx="6379369" cy="2275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250"/>
              </a:lnSpc>
              <a:buSzPct val="100000"/>
            </a:pPr>
            <a:r>
              <a:rPr lang="ru-RU" sz="14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Метрики качества</a:t>
            </a:r>
            <a:r>
              <a:rPr lang="en-US" sz="14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</a:t>
            </a: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endParaRPr lang="ru-RU" sz="1400" dirty="0">
              <a:solidFill>
                <a:srgbClr val="384653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r>
              <a:rPr lang="fr-FR" sz="1400" dirty="0">
                <a:solidFill>
                  <a:srgbClr val="384653"/>
                </a:solidFill>
                <a:latin typeface="Montserrat" pitchFamily="34" charset="0"/>
              </a:rPr>
              <a:t>RMSE: ~49.5 </a:t>
            </a:r>
            <a:r>
              <a:rPr lang="ru-RU" sz="1400" dirty="0">
                <a:solidFill>
                  <a:srgbClr val="384653"/>
                </a:solidFill>
                <a:latin typeface="Montserrat" pitchFamily="34" charset="0"/>
              </a:rPr>
              <a:t>млрд </a:t>
            </a:r>
            <a:r>
              <a:rPr lang="fr-FR" sz="1400" dirty="0">
                <a:solidFill>
                  <a:srgbClr val="384653"/>
                </a:solidFill>
                <a:latin typeface="Montserrat" pitchFamily="34" charset="0"/>
              </a:rPr>
              <a:t>USD</a:t>
            </a:r>
            <a:endParaRPr lang="ru-RU" sz="1400" dirty="0">
              <a:solidFill>
                <a:srgbClr val="384653"/>
              </a:solidFill>
              <a:latin typeface="Montserrat" pitchFamily="34" charset="0"/>
            </a:endParaRPr>
          </a:p>
          <a:p>
            <a:r>
              <a:rPr lang="fr-FR" sz="1400" dirty="0">
                <a:solidFill>
                  <a:srgbClr val="384653"/>
                </a:solidFill>
                <a:latin typeface="Montserrat" pitchFamily="34" charset="0"/>
              </a:rPr>
              <a:t>MAE: ~16.0 </a:t>
            </a:r>
            <a:r>
              <a:rPr lang="ru-RU" sz="1400" dirty="0">
                <a:solidFill>
                  <a:srgbClr val="384653"/>
                </a:solidFill>
                <a:latin typeface="Montserrat" pitchFamily="34" charset="0"/>
              </a:rPr>
              <a:t>млрд </a:t>
            </a:r>
            <a:r>
              <a:rPr lang="fr-FR" sz="1400" dirty="0">
                <a:solidFill>
                  <a:srgbClr val="384653"/>
                </a:solidFill>
                <a:latin typeface="Montserrat" pitchFamily="34" charset="0"/>
              </a:rPr>
              <a:t>USD</a:t>
            </a:r>
          </a:p>
          <a:p>
            <a:endParaRPr lang="ru-RU" sz="1400" dirty="0">
              <a:solidFill>
                <a:srgbClr val="384653"/>
              </a:solidFill>
              <a:latin typeface="Montserrat" pitchFamily="34" charset="0"/>
            </a:endParaRPr>
          </a:p>
          <a:p>
            <a:r>
              <a:rPr lang="ru-RU" sz="1400" dirty="0">
                <a:solidFill>
                  <a:srgbClr val="384653"/>
                </a:solidFill>
                <a:latin typeface="Montserrat" pitchFamily="34" charset="0"/>
              </a:rPr>
              <a:t>В абсолютных цифрах ошибка велика, но в относительных разумна:</a:t>
            </a:r>
          </a:p>
          <a:p>
            <a:r>
              <a:rPr lang="ru-RU" sz="1400" dirty="0">
                <a:solidFill>
                  <a:srgbClr val="384653"/>
                </a:solidFill>
                <a:latin typeface="Montserrat" pitchFamily="34" charset="0"/>
              </a:rPr>
              <a:t>- Средний </a:t>
            </a:r>
            <a:r>
              <a:rPr lang="fr-FR" sz="1400" dirty="0">
                <a:solidFill>
                  <a:srgbClr val="384653"/>
                </a:solidFill>
                <a:latin typeface="Montserrat" pitchFamily="34" charset="0"/>
              </a:rPr>
              <a:t>Market Cap </a:t>
            </a:r>
            <a:r>
              <a:rPr lang="ru-RU" sz="1400" dirty="0">
                <a:solidFill>
                  <a:srgbClr val="384653"/>
                </a:solidFill>
                <a:latin typeface="Montserrat" pitchFamily="34" charset="0"/>
              </a:rPr>
              <a:t>в </a:t>
            </a:r>
            <a:r>
              <a:rPr lang="fr-FR" sz="1400" dirty="0">
                <a:solidFill>
                  <a:srgbClr val="384653"/>
                </a:solidFill>
                <a:latin typeface="Montserrat" pitchFamily="34" charset="0"/>
              </a:rPr>
              <a:t>S&amp;P 500 ≈ 100–300 </a:t>
            </a:r>
            <a:r>
              <a:rPr lang="ru-RU" sz="1400" dirty="0">
                <a:solidFill>
                  <a:srgbClr val="384653"/>
                </a:solidFill>
                <a:latin typeface="Montserrat" pitchFamily="34" charset="0"/>
              </a:rPr>
              <a:t>млрд </a:t>
            </a:r>
            <a:r>
              <a:rPr lang="fr-FR" sz="1400" dirty="0">
                <a:solidFill>
                  <a:srgbClr val="384653"/>
                </a:solidFill>
                <a:latin typeface="Montserrat" pitchFamily="34" charset="0"/>
              </a:rPr>
              <a:t>USD,</a:t>
            </a:r>
          </a:p>
          <a:p>
            <a:r>
              <a:rPr lang="fr-FR" sz="1400" dirty="0">
                <a:solidFill>
                  <a:srgbClr val="384653"/>
                </a:solidFill>
                <a:latin typeface="Montserrat" pitchFamily="34" charset="0"/>
              </a:rPr>
              <a:t>- MAE ≈ 16 </a:t>
            </a:r>
            <a:r>
              <a:rPr lang="ru-RU" sz="1400" dirty="0">
                <a:solidFill>
                  <a:srgbClr val="384653"/>
                </a:solidFill>
                <a:latin typeface="Montserrat" pitchFamily="34" charset="0"/>
              </a:rPr>
              <a:t>млрд → ошибка ~5–15% от типичного значения, что приемлемо для </a:t>
            </a:r>
            <a:r>
              <a:rPr lang="fr-FR" sz="1400" dirty="0">
                <a:solidFill>
                  <a:srgbClr val="384653"/>
                </a:solidFill>
                <a:latin typeface="Montserrat" pitchFamily="34" charset="0"/>
              </a:rPr>
              <a:t>cross-sectional </a:t>
            </a:r>
            <a:r>
              <a:rPr lang="ru-RU" sz="1400" dirty="0">
                <a:solidFill>
                  <a:srgbClr val="384653"/>
                </a:solidFill>
                <a:latin typeface="Montserrat" pitchFamily="34" charset="0"/>
              </a:rPr>
              <a:t>регрессии.</a:t>
            </a:r>
          </a:p>
          <a:p>
            <a:pPr marL="342900" indent="-342900" algn="l">
              <a:lnSpc>
                <a:spcPts val="2250"/>
              </a:lnSpc>
              <a:buSzPct val="100000"/>
              <a:buChar char="•"/>
            </a:pPr>
            <a:endParaRPr lang="ru-RU" sz="1400" dirty="0">
              <a:solidFill>
                <a:srgbClr val="384653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3218563-5F2F-1D8E-FBF8-F5C7449E2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33" y="1221758"/>
            <a:ext cx="6563641" cy="661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23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BCF79-7002-95CC-BC5F-D0BA3C208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3E10567-EC7E-8A5E-9F2A-9FD147CD2D95}"/>
              </a:ext>
            </a:extLst>
          </p:cNvPr>
          <p:cNvSpPr txBox="1"/>
          <p:nvPr/>
        </p:nvSpPr>
        <p:spPr>
          <a:xfrm>
            <a:off x="197547" y="2791361"/>
            <a:ext cx="40956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…В предыдущих </a:t>
            </a:r>
          </a:p>
          <a:p>
            <a:pPr algn="ctr"/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сериях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2A1388-59B4-4E93-34BE-E3B6BCCCCA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62"/>
          <a:stretch>
            <a:fillRect/>
          </a:stretch>
        </p:blipFill>
        <p:spPr>
          <a:xfrm>
            <a:off x="4293220" y="0"/>
            <a:ext cx="1033718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3908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940838"/>
            <a:ext cx="12153305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Почему RBF ядро показало лучший результат?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58309" y="2943463"/>
            <a:ext cx="6462117" cy="1426250"/>
          </a:xfrm>
          <a:prstGeom prst="roundRect">
            <a:avLst>
              <a:gd name="adj" fmla="val 31901"/>
            </a:avLst>
          </a:prstGeom>
          <a:solidFill>
            <a:srgbClr val="75BAE6"/>
          </a:solidFill>
          <a:ln w="7620">
            <a:solidFill>
              <a:srgbClr val="5BA0CC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4" name="Text 2"/>
          <p:cNvSpPr/>
          <p:nvPr/>
        </p:nvSpPr>
        <p:spPr>
          <a:xfrm>
            <a:off x="955477" y="3140631"/>
            <a:ext cx="419111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Сложность финансовых данных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955477" y="3566041"/>
            <a:ext cx="6067782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Зависимость капитализации от фундаментальных показателей нелинейна, что RBF успешно улавливает.</a:t>
            </a:r>
            <a:endParaRPr lang="en-US" sz="1450" dirty="0"/>
          </a:p>
        </p:txBody>
      </p:sp>
      <p:sp>
        <p:nvSpPr>
          <p:cNvPr id="6" name="Shape 4"/>
          <p:cNvSpPr/>
          <p:nvPr/>
        </p:nvSpPr>
        <p:spPr>
          <a:xfrm>
            <a:off x="7409974" y="2943463"/>
            <a:ext cx="6462117" cy="1426250"/>
          </a:xfrm>
          <a:prstGeom prst="roundRect">
            <a:avLst>
              <a:gd name="adj" fmla="val 31901"/>
            </a:avLst>
          </a:prstGeom>
          <a:solidFill>
            <a:srgbClr val="2589C9"/>
          </a:solidFill>
          <a:ln w="7620">
            <a:solidFill>
              <a:srgbClr val="3EA2E2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7" name="Text 5"/>
          <p:cNvSpPr/>
          <p:nvPr/>
        </p:nvSpPr>
        <p:spPr>
          <a:xfrm>
            <a:off x="7607141" y="3140631"/>
            <a:ext cx="2800231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Универсальность RBF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607141" y="3566041"/>
            <a:ext cx="6067782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RBF способно аппроксимировать любую непрерывную функцию, что делает его гибким для разнообразных данных.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758309" y="4559260"/>
            <a:ext cx="6462117" cy="1729502"/>
          </a:xfrm>
          <a:prstGeom prst="roundRect">
            <a:avLst>
              <a:gd name="adj" fmla="val 26308"/>
            </a:avLst>
          </a:prstGeom>
          <a:solidFill>
            <a:srgbClr val="063E5F"/>
          </a:solidFill>
          <a:ln w="7620">
            <a:solidFill>
              <a:srgbClr val="1F5778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0" name="Text 8"/>
          <p:cNvSpPr/>
          <p:nvPr/>
        </p:nvSpPr>
        <p:spPr>
          <a:xfrm>
            <a:off x="955477" y="4756428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Локальность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955477" y="5181838"/>
            <a:ext cx="6067782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Хорошо обрабатывает кластеры компаний в разных секторах, учитывая локальные особенности.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7409974" y="4559260"/>
            <a:ext cx="6462117" cy="1729502"/>
          </a:xfrm>
          <a:prstGeom prst="roundRect">
            <a:avLst>
              <a:gd name="adj" fmla="val 26308"/>
            </a:avLst>
          </a:prstGeom>
          <a:solidFill>
            <a:srgbClr val="1E2C3B"/>
          </a:solidFill>
          <a:ln w="7620">
            <a:solidFill>
              <a:srgbClr val="374554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3" name="Text 11"/>
          <p:cNvSpPr/>
          <p:nvPr/>
        </p:nvSpPr>
        <p:spPr>
          <a:xfrm>
            <a:off x="7607141" y="4756428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Гибкость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7607141" y="5181838"/>
            <a:ext cx="6067782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Параметр γ позволяет точно контролировать сложность модели, предотвращая как недообучение, так и переобучение.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6521" y="578644"/>
            <a:ext cx="7455694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Сравнение результатов: Decision Tree vs. Random Forest</a:t>
            </a:r>
            <a:endParaRPr lang="en-US" sz="2150" dirty="0"/>
          </a:p>
        </p:txBody>
      </p:sp>
      <p:graphicFrame>
        <p:nvGraphicFramePr>
          <p:cNvPr id="48" name="Таблица 47">
            <a:extLst>
              <a:ext uri="{FF2B5EF4-FFF2-40B4-BE49-F238E27FC236}">
                <a16:creationId xmlns:a16="http://schemas.microsoft.com/office/drawing/2014/main" id="{7B8ECA01-6234-A545-1350-F545924B2742}"/>
              </a:ext>
            </a:extLst>
          </p:cNvPr>
          <p:cNvGraphicFramePr>
            <a:graphicFrameLocks noGrp="1"/>
          </p:cNvGraphicFramePr>
          <p:nvPr/>
        </p:nvGraphicFramePr>
        <p:xfrm>
          <a:off x="341232" y="1169483"/>
          <a:ext cx="13374767" cy="6239884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2426682">
                  <a:extLst>
                    <a:ext uri="{9D8B030D-6E8A-4147-A177-3AD203B41FA5}">
                      <a16:colId xmlns:a16="http://schemas.microsoft.com/office/drawing/2014/main" val="3372154884"/>
                    </a:ext>
                  </a:extLst>
                </a:gridCol>
                <a:gridCol w="3039762">
                  <a:extLst>
                    <a:ext uri="{9D8B030D-6E8A-4147-A177-3AD203B41FA5}">
                      <a16:colId xmlns:a16="http://schemas.microsoft.com/office/drawing/2014/main" val="4165537525"/>
                    </a:ext>
                  </a:extLst>
                </a:gridCol>
                <a:gridCol w="2187146">
                  <a:extLst>
                    <a:ext uri="{9D8B030D-6E8A-4147-A177-3AD203B41FA5}">
                      <a16:colId xmlns:a16="http://schemas.microsoft.com/office/drawing/2014/main" val="1379654455"/>
                    </a:ext>
                  </a:extLst>
                </a:gridCol>
                <a:gridCol w="3039762">
                  <a:extLst>
                    <a:ext uri="{9D8B030D-6E8A-4147-A177-3AD203B41FA5}">
                      <a16:colId xmlns:a16="http://schemas.microsoft.com/office/drawing/2014/main" val="1071041428"/>
                    </a:ext>
                  </a:extLst>
                </a:gridCol>
                <a:gridCol w="2681415">
                  <a:extLst>
                    <a:ext uri="{9D8B030D-6E8A-4147-A177-3AD203B41FA5}">
                      <a16:colId xmlns:a16="http://schemas.microsoft.com/office/drawing/2014/main" val="1065121272"/>
                    </a:ext>
                  </a:extLst>
                </a:gridCol>
              </a:tblGrid>
              <a:tr h="480897">
                <a:tc rowSpan="2">
                  <a:txBody>
                    <a:bodyPr/>
                    <a:lstStyle/>
                    <a:p>
                      <a:pPr algn="ctr"/>
                      <a:r>
                        <a:rPr lang="ru-RU" dirty="0"/>
                        <a:t>Метрика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Decision Tree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Random Forest</a:t>
                      </a:r>
                      <a:endParaRPr lang="ru-RU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593182"/>
                  </a:ext>
                </a:extLst>
              </a:tr>
              <a:tr h="646771"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ru-RU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До логарифмирования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После логарифмирования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До логарифмирования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После логарифмирования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14069"/>
                  </a:ext>
                </a:extLst>
              </a:tr>
              <a:tr h="705541">
                <a:tc>
                  <a:txBody>
                    <a:bodyPr/>
                    <a:lstStyle/>
                    <a:p>
                      <a:r>
                        <a:rPr lang="ru-RU" sz="1800" dirty="0">
                          <a:solidFill>
                            <a:srgbClr val="06255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MSE (Mean Squared Error): 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3363913973078935207936</a:t>
                      </a:r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.00</a:t>
                      </a:r>
                      <a:endParaRPr lang="ru-RU" sz="1800" b="1" u="sng" kern="120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0.43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3234632090358334357504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.00</a:t>
                      </a:r>
                      <a:endParaRPr lang="ru-RU" sz="18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</a:t>
                      </a:r>
                      <a:r>
                        <a:rPr lang="ru-RU" sz="18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</a:t>
                      </a:r>
                      <a:endParaRPr lang="ru-RU" sz="18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4390428"/>
                  </a:ext>
                </a:extLst>
              </a:tr>
              <a:tr h="790832">
                <a:tc>
                  <a:txBody>
                    <a:bodyPr/>
                    <a:lstStyle/>
                    <a:p>
                      <a:r>
                        <a:rPr lang="ru-RU" sz="1800" dirty="0">
                          <a:solidFill>
                            <a:srgbClr val="06255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RMSE (Root Mean Squared Error): 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57999258383.87</a:t>
                      </a:r>
                      <a:endParaRPr lang="ru-RU" sz="1800" b="1" u="sng" kern="120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0.65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56873826056.97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0.61</a:t>
                      </a:r>
                      <a:endParaRPr lang="ru-RU" sz="18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6913529"/>
                  </a:ext>
                </a:extLst>
              </a:tr>
              <a:tr h="815546">
                <a:tc>
                  <a:txBody>
                    <a:bodyPr/>
                    <a:lstStyle/>
                    <a:p>
                      <a:r>
                        <a:rPr lang="fr-FR" sz="1800" dirty="0">
                          <a:solidFill>
                            <a:srgbClr val="06255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MAE (Mean Absolute Error):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23613307804.78</a:t>
                      </a:r>
                      <a:endParaRPr lang="ru-RU" sz="1800" b="1" u="sng" kern="120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0.47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22541231910.45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</a:t>
                      </a:r>
                      <a:r>
                        <a:rPr lang="ru-RU" sz="18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ru-RU" sz="18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1366466"/>
                  </a:ext>
                </a:extLst>
              </a:tr>
              <a:tr h="49427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800" kern="1200" dirty="0">
                          <a:solidFill>
                            <a:srgbClr val="062559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MAPE (Mean Absolute Percantage Error)</a:t>
                      </a:r>
                      <a:endParaRPr lang="ru-RU" sz="1800" kern="1200" dirty="0">
                        <a:solidFill>
                          <a:srgbClr val="062559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0.76</a:t>
                      </a:r>
                      <a:endParaRPr lang="ru-RU" sz="18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u="sng" kern="12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0.84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u="sng" kern="12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ru-RU" sz="1800" b="1" u="sng" kern="12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.02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2435347"/>
                  </a:ext>
                </a:extLst>
              </a:tr>
              <a:tr h="939113">
                <a:tc>
                  <a:txBody>
                    <a:bodyPr/>
                    <a:lstStyle/>
                    <a:p>
                      <a:r>
                        <a:rPr lang="ru-RU" sz="1800" dirty="0">
                          <a:solidFill>
                            <a:srgbClr val="06255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Коэффициент детерминации r^2 на </a:t>
                      </a:r>
                      <a:r>
                        <a:rPr lang="en-US" sz="1800" dirty="0">
                          <a:solidFill>
                            <a:srgbClr val="06255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</a:t>
                      </a:r>
                      <a:r>
                        <a:rPr lang="ru-RU" sz="1800" dirty="0">
                          <a:solidFill>
                            <a:srgbClr val="06255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8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515</a:t>
                      </a:r>
                      <a:endParaRPr lang="ru-RU" sz="18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800" b="1" u="sng" kern="12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0.7</a:t>
                      </a:r>
                      <a:r>
                        <a:rPr lang="en-US" sz="1800" b="1" u="sng" kern="1200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ru-RU" sz="1800" b="1" u="sng" kern="120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8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0.85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0.8</a:t>
                      </a:r>
                      <a:endParaRPr lang="ru-RU" sz="18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4650550"/>
                  </a:ext>
                </a:extLst>
              </a:tr>
              <a:tr h="1221104">
                <a:tc>
                  <a:txBody>
                    <a:bodyPr/>
                    <a:lstStyle/>
                    <a:p>
                      <a:r>
                        <a:rPr lang="ru-RU" sz="1800" dirty="0">
                          <a:solidFill>
                            <a:srgbClr val="06255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Коэффициент детерминации r^2 на </a:t>
                      </a:r>
                      <a:r>
                        <a:rPr lang="en-US" sz="1800" dirty="0">
                          <a:solidFill>
                            <a:srgbClr val="06255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</a:t>
                      </a:r>
                      <a:r>
                        <a:rPr lang="ru-RU" sz="1800" dirty="0">
                          <a:solidFill>
                            <a:srgbClr val="06255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617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0.6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646</a:t>
                      </a:r>
                    </a:p>
                    <a:p>
                      <a:pPr marL="0" algn="l" defTabSz="914400" rtl="0" eaLnBrk="1" latinLnBrk="0" hangingPunct="1"/>
                      <a:endParaRPr lang="ru-RU" sz="18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</a:t>
                      </a:r>
                      <a:r>
                        <a:rPr lang="ru-RU" sz="18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  <a:endParaRPr lang="ru-RU" sz="1800" b="1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33654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517406"/>
            <a:ext cx="7627382" cy="1247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Метод опорных векторов (SVM)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44709" y="1764467"/>
            <a:ext cx="7627382" cy="1819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ru-RU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Используется не только </a:t>
            </a:r>
            <a:r>
              <a:rPr lang="en-US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для задач классификации</a:t>
            </a:r>
            <a:r>
              <a:rPr lang="ru-RU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но</a:t>
            </a:r>
            <a:r>
              <a:rPr lang="en-US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и</a:t>
            </a:r>
            <a:r>
              <a:rPr lang="ru-RU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для</a:t>
            </a:r>
            <a:r>
              <a:rPr lang="en-US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регрессии. </a:t>
            </a:r>
            <a:endParaRPr lang="ru-RU" dirty="0">
              <a:solidFill>
                <a:srgbClr val="384653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350"/>
              </a:lnSpc>
              <a:buNone/>
            </a:pPr>
            <a:endParaRPr lang="ru-RU" dirty="0">
              <a:solidFill>
                <a:srgbClr val="384653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l">
              <a:lnSpc>
                <a:spcPts val="2350"/>
              </a:lnSpc>
              <a:buNone/>
            </a:pPr>
            <a:r>
              <a:rPr lang="en-US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 контексте регрессии (</a:t>
            </a:r>
            <a:r>
              <a:rPr lang="en-US" b="1" u="sng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SVR</a:t>
            </a:r>
            <a:r>
              <a:rPr lang="en-US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) он стремится найти </a:t>
            </a:r>
            <a:r>
              <a:rPr lang="en-US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функцию</a:t>
            </a:r>
            <a:r>
              <a:rPr lang="en-US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которая </a:t>
            </a:r>
            <a:r>
              <a:rPr lang="en-US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отклоняется от фактических значений не более чем на определенную величину (ε) </a:t>
            </a:r>
            <a:r>
              <a:rPr lang="en-US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для всех обучающих данных, при этом будучи максимально плоской.</a:t>
            </a: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6244709" y="4476102"/>
            <a:ext cx="7627382" cy="1389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Ключевым элементом SVM являются </a:t>
            </a:r>
            <a:r>
              <a:rPr lang="en-US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ядра</a:t>
            </a:r>
            <a:r>
              <a:rPr lang="en-US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которые позволяют модели работать в многомерном пространстве, выявляя сложные нелинейные зависимости без явного преобразования данных.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380727"/>
            <a:ext cx="8833842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Выбор масштабирования данных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58309" y="3858924"/>
            <a:ext cx="4244816" cy="2790944"/>
          </a:xfrm>
          <a:prstGeom prst="roundRect">
            <a:avLst>
              <a:gd name="adj" fmla="val 10189"/>
            </a:avLst>
          </a:prstGeom>
          <a:solidFill>
            <a:srgbClr val="D4E9F7"/>
          </a:solidFill>
          <a:ln w="7620">
            <a:solidFill>
              <a:srgbClr val="75BAE6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4" name="Shape 2"/>
          <p:cNvSpPr/>
          <p:nvPr/>
        </p:nvSpPr>
        <p:spPr>
          <a:xfrm>
            <a:off x="955477" y="4056092"/>
            <a:ext cx="568643" cy="568643"/>
          </a:xfrm>
          <a:prstGeom prst="roundRect">
            <a:avLst>
              <a:gd name="adj" fmla="val 16078780"/>
            </a:avLst>
          </a:prstGeom>
          <a:solidFill>
            <a:srgbClr val="75BAE6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Text 3"/>
          <p:cNvSpPr/>
          <p:nvPr/>
        </p:nvSpPr>
        <p:spPr>
          <a:xfrm>
            <a:off x="955477" y="4814282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StandardScaler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955477" y="5239692"/>
            <a:ext cx="3850481" cy="1213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Масштабирует данные так, чтобы среднее значение было 0, а стандартное отклонение — 1. Чувствителен к выбросам.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5192673" y="3858924"/>
            <a:ext cx="4244935" cy="2790944"/>
          </a:xfrm>
          <a:prstGeom prst="roundRect">
            <a:avLst>
              <a:gd name="adj" fmla="val 10189"/>
            </a:avLst>
          </a:prstGeom>
          <a:solidFill>
            <a:srgbClr val="D4E9F7"/>
          </a:solidFill>
          <a:ln w="7620">
            <a:solidFill>
              <a:srgbClr val="2589C9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8" name="Shape 6"/>
          <p:cNvSpPr/>
          <p:nvPr/>
        </p:nvSpPr>
        <p:spPr>
          <a:xfrm>
            <a:off x="5389840" y="4056092"/>
            <a:ext cx="568643" cy="568643"/>
          </a:xfrm>
          <a:prstGeom prst="roundRect">
            <a:avLst>
              <a:gd name="adj" fmla="val 16078780"/>
            </a:avLst>
          </a:prstGeom>
          <a:solidFill>
            <a:srgbClr val="2589C9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9" name="Text 7"/>
          <p:cNvSpPr/>
          <p:nvPr/>
        </p:nvSpPr>
        <p:spPr>
          <a:xfrm>
            <a:off x="5389840" y="4814282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RobustScaler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5389840" y="5239692"/>
            <a:ext cx="3850600" cy="1213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Использует медиану и межквартильный размах, что делает его устойчивым к выбросам. Идеален для финансовых данных.</a:t>
            </a:r>
            <a:endParaRPr lang="en-US" sz="1450" dirty="0"/>
          </a:p>
        </p:txBody>
      </p:sp>
      <p:sp>
        <p:nvSpPr>
          <p:cNvPr id="11" name="Shape 9"/>
          <p:cNvSpPr/>
          <p:nvPr/>
        </p:nvSpPr>
        <p:spPr>
          <a:xfrm>
            <a:off x="9627156" y="3858924"/>
            <a:ext cx="4244816" cy="2790944"/>
          </a:xfrm>
          <a:prstGeom prst="roundRect">
            <a:avLst>
              <a:gd name="adj" fmla="val 10189"/>
            </a:avLst>
          </a:prstGeom>
          <a:solidFill>
            <a:srgbClr val="D4E9F7"/>
          </a:solidFill>
          <a:ln w="7620">
            <a:solidFill>
              <a:srgbClr val="063E5F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2" name="Shape 10"/>
          <p:cNvSpPr/>
          <p:nvPr/>
        </p:nvSpPr>
        <p:spPr>
          <a:xfrm>
            <a:off x="9824323" y="4056092"/>
            <a:ext cx="568643" cy="568643"/>
          </a:xfrm>
          <a:prstGeom prst="roundRect">
            <a:avLst>
              <a:gd name="adj" fmla="val 16078780"/>
            </a:avLst>
          </a:prstGeom>
          <a:solidFill>
            <a:srgbClr val="063E5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3" name="Text 11"/>
          <p:cNvSpPr/>
          <p:nvPr/>
        </p:nvSpPr>
        <p:spPr>
          <a:xfrm>
            <a:off x="9824323" y="4814282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MinMaxScaler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9824323" y="5239692"/>
            <a:ext cx="3850481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Масштабирует данные в заданный диапазон (обычно от 0 до 1). Также чувствителен к выбросам.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758309" y="6863109"/>
            <a:ext cx="13113782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Выбор правильного масштабирования критичен для производительности SVR, особенно с финансовыми данными, где выбросы встречаются часто.</a:t>
            </a:r>
            <a:endParaRPr lang="en-US" sz="145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D1BE178-0544-FFA6-CD43-A0623FE82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8" y="1579732"/>
            <a:ext cx="6065447" cy="194405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449" y="381142"/>
            <a:ext cx="8366046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Ядра SVM: Ключ к нелинейности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58309" y="2072976"/>
            <a:ext cx="1311378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Ядро —позволя</a:t>
            </a:r>
            <a:r>
              <a:rPr lang="ru-RU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ет</a:t>
            </a: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SVM работать в n-мерном пространстве, не вычисляя координаты данных явно (kernel trick).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758309" y="2892720"/>
            <a:ext cx="4244816" cy="4948975"/>
          </a:xfrm>
          <a:prstGeom prst="roundRect">
            <a:avLst>
              <a:gd name="adj" fmla="val 4110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48" y="2892720"/>
            <a:ext cx="162166" cy="4948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239092" y="3037564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Линейное </a:t>
            </a:r>
          </a:p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ядро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016437" y="5260076"/>
            <a:ext cx="3751421" cy="1819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Простейшее и быстрое. Строит линейную гиперплоскость. Подходит для линейных зависимостей и высокой размерности. Часто недостаточно для сложных финансовых данных.</a:t>
            </a:r>
            <a:endParaRPr lang="en-US" dirty="0"/>
          </a:p>
        </p:txBody>
      </p:sp>
      <p:sp>
        <p:nvSpPr>
          <p:cNvPr id="8" name="Shape 5"/>
          <p:cNvSpPr/>
          <p:nvPr/>
        </p:nvSpPr>
        <p:spPr>
          <a:xfrm>
            <a:off x="5192673" y="2892720"/>
            <a:ext cx="4244935" cy="4955737"/>
          </a:xfrm>
          <a:prstGeom prst="roundRect">
            <a:avLst>
              <a:gd name="adj" fmla="val 4110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609" y="3037565"/>
            <a:ext cx="88643" cy="480413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941111" y="3037564"/>
            <a:ext cx="1238369" cy="898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RBF ядро </a:t>
            </a:r>
          </a:p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(Гауссово)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5427940" y="5260075"/>
            <a:ext cx="3751540" cy="1819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Наиболее популярное для SVR. Создает бесконечномерное пространство признаков. Локальное влияние. Параметр γ контролирует ширину ядра. Показало лучший результат в нашем случае (R²=0.73).</a:t>
            </a:r>
            <a:endParaRPr lang="en-US" dirty="0"/>
          </a:p>
        </p:txBody>
      </p:sp>
      <p:sp>
        <p:nvSpPr>
          <p:cNvPr id="12" name="Shape 8"/>
          <p:cNvSpPr/>
          <p:nvPr/>
        </p:nvSpPr>
        <p:spPr>
          <a:xfrm>
            <a:off x="9627156" y="2892721"/>
            <a:ext cx="4691010" cy="4955736"/>
          </a:xfrm>
          <a:prstGeom prst="roundRect">
            <a:avLst>
              <a:gd name="adj" fmla="val 4110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4296" y="2892721"/>
            <a:ext cx="91440" cy="495573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2087581" y="3023370"/>
            <a:ext cx="2996565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Полиномиальное </a:t>
            </a:r>
          </a:p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ядро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9873852" y="5260074"/>
            <a:ext cx="3751421" cy="1819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Моделирует полиномиальные зависимости. Параметры: степень (degree) и свободный член (coef0). Может переобучаться при высоких степенях. Вычислительно дороже RBF.</a:t>
            </a:r>
            <a:endParaRPr lang="en-US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D695792-60F6-2695-5EA8-DFCD7BEF5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1299977"/>
            <a:ext cx="4067743" cy="504895"/>
          </a:xfrm>
          <a:prstGeom prst="rect">
            <a:avLst/>
          </a:prstGeom>
        </p:spPr>
      </p:pic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918645FA-4506-E7BB-F6FE-3B526E31C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854" y="3037567"/>
            <a:ext cx="2035613" cy="2035613"/>
          </a:xfrm>
          <a:prstGeom prst="rect">
            <a:avLst/>
          </a:prstGeom>
        </p:spPr>
      </p:pic>
      <p:pic>
        <p:nvPicPr>
          <p:cNvPr id="19" name="Image 1" descr="preencoded.png">
            <a:extLst>
              <a:ext uri="{FF2B5EF4-FFF2-40B4-BE49-F238E27FC236}">
                <a16:creationId xmlns:a16="http://schemas.microsoft.com/office/drawing/2014/main" id="{1D7DA5E6-B1DC-25BC-37B8-3A26DB445F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6877" y="3037566"/>
            <a:ext cx="2035613" cy="2035613"/>
          </a:xfrm>
          <a:prstGeom prst="rect">
            <a:avLst/>
          </a:prstGeom>
        </p:spPr>
      </p:pic>
      <p:pic>
        <p:nvPicPr>
          <p:cNvPr id="20" name="Image 0" descr="preencoded.png">
            <a:extLst>
              <a:ext uri="{FF2B5EF4-FFF2-40B4-BE49-F238E27FC236}">
                <a16:creationId xmlns:a16="http://schemas.microsoft.com/office/drawing/2014/main" id="{8AE19414-48AF-416A-466B-91AFFAD4C4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3852" y="3037564"/>
            <a:ext cx="2035613" cy="203561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02270"/>
            <a:ext cx="10579656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Сетки гиперпараметров для GridSearchCV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58309" y="1604896"/>
            <a:ext cx="1311378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Для каждого ядра и скейлера был определен диапазон гиперпараметров для оптимизации.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524107" y="2121389"/>
            <a:ext cx="13347984" cy="4915031"/>
          </a:xfrm>
          <a:prstGeom prst="roundRect">
            <a:avLst>
              <a:gd name="adj" fmla="val 1720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7" name="Text 15"/>
          <p:cNvSpPr/>
          <p:nvPr/>
        </p:nvSpPr>
        <p:spPr>
          <a:xfrm>
            <a:off x="758308" y="7115152"/>
            <a:ext cx="13113782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Общее количество моделей для тестирования: 760 моделей на один датасет и один скейлер. Для 3 датасетов и 3 скейлеров это составляет </a:t>
            </a:r>
            <a:r>
              <a:rPr lang="en-US" sz="14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6840 моделей</a:t>
            </a: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что требует значительных вычислительных ресурсов.</a:t>
            </a:r>
            <a:endParaRPr lang="en-US" sz="145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42BD871-9023-A07B-1CB0-A49579557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885" y="2253534"/>
            <a:ext cx="8945223" cy="458216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440" y="0"/>
            <a:ext cx="768096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92449"/>
            <a:ext cx="5727621" cy="1685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84C1FA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Подготовка и обработка датасетов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70290"/>
            <a:ext cx="5727621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Комплексный анализ трех вариантов преобразования данных с применением логарифмирования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735" y="1090136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0540AD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Этап 1</a:t>
            </a:r>
            <a:endParaRPr lang="en-US" sz="2050" dirty="0"/>
          </a:p>
        </p:txBody>
      </p:sp>
      <p:sp>
        <p:nvSpPr>
          <p:cNvPr id="3" name="Text 1"/>
          <p:cNvSpPr/>
          <p:nvPr/>
        </p:nvSpPr>
        <p:spPr>
          <a:xfrm>
            <a:off x="739735" y="1504831"/>
            <a:ext cx="5284113" cy="660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Готовим 3 Датасета</a:t>
            </a:r>
            <a:endParaRPr lang="en-US" sz="4150" dirty="0"/>
          </a:p>
        </p:txBody>
      </p:sp>
      <p:sp>
        <p:nvSpPr>
          <p:cNvPr id="4" name="Text 2"/>
          <p:cNvSpPr/>
          <p:nvPr/>
        </p:nvSpPr>
        <p:spPr>
          <a:xfrm>
            <a:off x="739735" y="2482215"/>
            <a:ext cx="13150929" cy="845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Исходный, с логарифмированием целевой переменной, с логарифмированием как целевой переменной, так и финансовых признаков:</a:t>
            </a:r>
            <a:endParaRPr lang="en-US" sz="2050" dirty="0"/>
          </a:p>
        </p:txBody>
      </p:sp>
      <p:sp>
        <p:nvSpPr>
          <p:cNvPr id="5" name="Shape 3"/>
          <p:cNvSpPr/>
          <p:nvPr/>
        </p:nvSpPr>
        <p:spPr>
          <a:xfrm>
            <a:off x="739735" y="3565327"/>
            <a:ext cx="4242673" cy="3574137"/>
          </a:xfrm>
          <a:prstGeom prst="roundRect">
            <a:avLst>
              <a:gd name="adj" fmla="val 5322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Text 4"/>
          <p:cNvSpPr/>
          <p:nvPr/>
        </p:nvSpPr>
        <p:spPr>
          <a:xfrm>
            <a:off x="1404758" y="3719929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1. </a:t>
            </a:r>
            <a:r>
              <a:rPr lang="ru-RU" sz="20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Исходный датасет</a:t>
            </a:r>
            <a:endParaRPr lang="en-US" sz="2050" dirty="0"/>
          </a:p>
        </p:txBody>
      </p:sp>
      <p:sp>
        <p:nvSpPr>
          <p:cNvPr id="7" name="Shape 5"/>
          <p:cNvSpPr/>
          <p:nvPr/>
        </p:nvSpPr>
        <p:spPr>
          <a:xfrm>
            <a:off x="951071" y="4344591"/>
            <a:ext cx="3820001" cy="2007632"/>
          </a:xfrm>
          <a:prstGeom prst="roundRect">
            <a:avLst>
              <a:gd name="adj" fmla="val 9475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8" name="Shape 6"/>
          <p:cNvSpPr/>
          <p:nvPr/>
        </p:nvSpPr>
        <p:spPr>
          <a:xfrm>
            <a:off x="940594" y="4344591"/>
            <a:ext cx="3840956" cy="2007632"/>
          </a:xfrm>
          <a:prstGeom prst="roundRect">
            <a:avLst>
              <a:gd name="adj" fmla="val 1579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9" name="Text 7"/>
          <p:cNvSpPr/>
          <p:nvPr/>
        </p:nvSpPr>
        <p:spPr>
          <a:xfrm>
            <a:off x="1151930" y="4503063"/>
            <a:ext cx="3418284" cy="16906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y_orig = df_encoded['Market Cap']</a:t>
            </a:r>
            <a:endParaRPr lang="en-US" sz="1650" dirty="0"/>
          </a:p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X_orig = df_encoded.drop('Market Cap', axis=1)</a:t>
            </a:r>
            <a:endParaRPr lang="en-US" sz="1650" dirty="0"/>
          </a:p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datasets['Original'] = (X_orig.copy(), y_orig.copy(), False)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951071" y="6589990"/>
            <a:ext cx="3820001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False = не логарифмировано</a:t>
            </a:r>
            <a:endParaRPr lang="en-US" sz="1650" dirty="0"/>
          </a:p>
        </p:txBody>
      </p:sp>
      <p:sp>
        <p:nvSpPr>
          <p:cNvPr id="11" name="Shape 9"/>
          <p:cNvSpPr/>
          <p:nvPr/>
        </p:nvSpPr>
        <p:spPr>
          <a:xfrm>
            <a:off x="5193744" y="3565327"/>
            <a:ext cx="4242792" cy="3574137"/>
          </a:xfrm>
          <a:prstGeom prst="roundRect">
            <a:avLst>
              <a:gd name="adj" fmla="val 5322"/>
            </a:avLst>
          </a:prstGeom>
          <a:solidFill>
            <a:srgbClr val="F578DE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2" name="Text 10"/>
          <p:cNvSpPr/>
          <p:nvPr/>
        </p:nvSpPr>
        <p:spPr>
          <a:xfrm>
            <a:off x="6023848" y="3663350"/>
            <a:ext cx="2641997" cy="226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2. </a:t>
            </a:r>
            <a:r>
              <a:rPr lang="ru-RU" sz="20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Логарифмирование</a:t>
            </a:r>
          </a:p>
          <a:p>
            <a:pPr marL="0" indent="0" algn="l">
              <a:lnSpc>
                <a:spcPts val="2600"/>
              </a:lnSpc>
              <a:buNone/>
            </a:pPr>
            <a:r>
              <a:rPr lang="ru-RU" sz="20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целевой переменной</a:t>
            </a:r>
            <a:endParaRPr lang="en-US" sz="2050" dirty="0"/>
          </a:p>
        </p:txBody>
      </p:sp>
      <p:sp>
        <p:nvSpPr>
          <p:cNvPr id="13" name="Shape 11"/>
          <p:cNvSpPr/>
          <p:nvPr/>
        </p:nvSpPr>
        <p:spPr>
          <a:xfrm>
            <a:off x="5405080" y="4344591"/>
            <a:ext cx="3820120" cy="1669494"/>
          </a:xfrm>
          <a:prstGeom prst="roundRect">
            <a:avLst>
              <a:gd name="adj" fmla="val 11394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4" name="Shape 12"/>
          <p:cNvSpPr/>
          <p:nvPr/>
        </p:nvSpPr>
        <p:spPr>
          <a:xfrm>
            <a:off x="5394603" y="4344591"/>
            <a:ext cx="3841075" cy="1669494"/>
          </a:xfrm>
          <a:prstGeom prst="roundRect">
            <a:avLst>
              <a:gd name="adj" fmla="val 1899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5" name="Text 13"/>
          <p:cNvSpPr/>
          <p:nvPr/>
        </p:nvSpPr>
        <p:spPr>
          <a:xfrm>
            <a:off x="5605939" y="4503063"/>
            <a:ext cx="3418403" cy="1352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X_logt = X_orig.copy()</a:t>
            </a:r>
            <a:endParaRPr lang="en-US" sz="1650" dirty="0"/>
          </a:p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y_logt = safe_log(y_orig)</a:t>
            </a:r>
            <a:endParaRPr lang="en-US" sz="1650" dirty="0"/>
          </a:p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datasets['Log_Target'] = (X_logt.copy(), y_logt.copy(), True)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9647873" y="3565327"/>
            <a:ext cx="4242673" cy="3574137"/>
          </a:xfrm>
          <a:prstGeom prst="roundRect">
            <a:avLst>
              <a:gd name="adj" fmla="val 5322"/>
            </a:avLst>
          </a:prstGeom>
          <a:solidFill>
            <a:srgbClr val="FF5000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7" name="Text 15"/>
          <p:cNvSpPr/>
          <p:nvPr/>
        </p:nvSpPr>
        <p:spPr>
          <a:xfrm>
            <a:off x="10032087" y="3611582"/>
            <a:ext cx="3446264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3. </a:t>
            </a:r>
            <a:r>
              <a:rPr lang="ru-RU" sz="205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+ Логарифмирование </a:t>
            </a:r>
          </a:p>
          <a:p>
            <a:pPr marL="0" indent="0" algn="l">
              <a:lnSpc>
                <a:spcPts val="2600"/>
              </a:lnSpc>
              <a:buNone/>
            </a:pPr>
            <a:r>
              <a:rPr lang="ru-RU" sz="205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всех финансовых признаков</a:t>
            </a:r>
            <a:endParaRPr lang="en-US" sz="2050" dirty="0"/>
          </a:p>
        </p:txBody>
      </p:sp>
      <p:sp>
        <p:nvSpPr>
          <p:cNvPr id="18" name="Shape 16"/>
          <p:cNvSpPr/>
          <p:nvPr/>
        </p:nvSpPr>
        <p:spPr>
          <a:xfrm>
            <a:off x="9859208" y="4344591"/>
            <a:ext cx="3820001" cy="2345769"/>
          </a:xfrm>
          <a:prstGeom prst="roundRect">
            <a:avLst>
              <a:gd name="adj" fmla="val 8109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9" name="Shape 17"/>
          <p:cNvSpPr/>
          <p:nvPr/>
        </p:nvSpPr>
        <p:spPr>
          <a:xfrm>
            <a:off x="9848731" y="4344591"/>
            <a:ext cx="3840956" cy="2345769"/>
          </a:xfrm>
          <a:prstGeom prst="roundRect">
            <a:avLst>
              <a:gd name="adj" fmla="val 1352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0" name="Text 18"/>
          <p:cNvSpPr/>
          <p:nvPr/>
        </p:nvSpPr>
        <p:spPr>
          <a:xfrm>
            <a:off x="10060067" y="4503063"/>
            <a:ext cx="3418284" cy="2028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X_logf = X_orig.copy()</a:t>
            </a:r>
            <a:endParaRPr lang="en-US" sz="1650" dirty="0"/>
          </a:p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for col in numeric_features:</a:t>
            </a:r>
            <a:endParaRPr lang="en-US" sz="1650" dirty="0"/>
          </a:p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X_logf[col] = safe_log(X_logf[col])</a:t>
            </a:r>
            <a:endParaRPr lang="en-US" sz="1650" dirty="0"/>
          </a:p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datasets['Log_Features_and_Target'] = (X_logf.copy(), y_logt.copy(), True)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1200</Words>
  <Application>Microsoft Office PowerPoint</Application>
  <PresentationFormat>Произвольный</PresentationFormat>
  <Paragraphs>187</Paragraphs>
  <Slides>20</Slides>
  <Notes>20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30" baseType="lpstr">
      <vt:lpstr>Arial</vt:lpstr>
      <vt:lpstr>Consolas Medium</vt:lpstr>
      <vt:lpstr>Instrument Sans Light</vt:lpstr>
      <vt:lpstr>Barlow Bold</vt:lpstr>
      <vt:lpstr>Instrument Sans Medium</vt:lpstr>
      <vt:lpstr>Times New Roman</vt:lpstr>
      <vt:lpstr>Instrument Sans Semi Bold</vt:lpstr>
      <vt:lpstr>Montserrat</vt:lpstr>
      <vt:lpstr>Wingdings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Alexander Pudov</dc:creator>
  <cp:lastModifiedBy>Alexander Pudov</cp:lastModifiedBy>
  <cp:revision>29</cp:revision>
  <dcterms:created xsi:type="dcterms:W3CDTF">2025-12-06T11:01:24Z</dcterms:created>
  <dcterms:modified xsi:type="dcterms:W3CDTF">2025-12-06T12:33:44Z</dcterms:modified>
</cp:coreProperties>
</file>